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5" r:id="rId8"/>
    <p:sldId id="262" r:id="rId9"/>
    <p:sldId id="263" r:id="rId10"/>
    <p:sldId id="264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2F1A56-0A58-479E-82B8-028B416C81E9}">
          <p14:sldIdLst>
            <p14:sldId id="256"/>
          </p14:sldIdLst>
        </p14:section>
        <p14:section name="Раздел без заголовка" id="{C7FDE807-E605-4503-BB09-637D32885545}">
          <p14:sldIdLst>
            <p14:sldId id="257"/>
            <p14:sldId id="258"/>
            <p14:sldId id="260"/>
            <p14:sldId id="259"/>
            <p14:sldId id="261"/>
            <p14:sldId id="265"/>
            <p14:sldId id="262"/>
            <p14:sldId id="263"/>
            <p14:sldId id="264"/>
            <p14:sldId id="267"/>
            <p14:sldId id="266"/>
            <p14:sldId id="268"/>
            <p14:sldId id="269"/>
            <p14:sldId id="271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103" autoAdjust="0"/>
  </p:normalViewPr>
  <p:slideViewPr>
    <p:cSldViewPr>
      <p:cViewPr>
        <p:scale>
          <a:sx n="82" d="100"/>
          <a:sy n="82" d="100"/>
        </p:scale>
        <p:origin x="-1026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avchuc.lilia@gmai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4712" y="1916832"/>
            <a:ext cx="7987768" cy="18630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Аналіз роботи ТППСП природничого напрямку </a:t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за 2023-2024 </a:t>
            </a:r>
            <a:r>
              <a:rPr lang="uk-UA" dirty="0" err="1" smtClean="0">
                <a:latin typeface="Arial Black" panose="020B0A04020102020204" pitchFamily="34" charset="0"/>
              </a:rPr>
              <a:t>н.р</a:t>
            </a:r>
            <a:r>
              <a:rPr lang="uk-UA" dirty="0" smtClean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/>
                <a:ea typeface="Calibri"/>
              </a:rPr>
              <a:t>З</a:t>
            </a:r>
            <a:r>
              <a:rPr lang="uk-UA" b="1" dirty="0" smtClean="0">
                <a:latin typeface="Times New Roman"/>
                <a:ea typeface="Calibri"/>
              </a:rPr>
              <a:t>асідання</a:t>
            </a:r>
            <a:r>
              <a:rPr lang="ru-RU" b="1" dirty="0" smtClean="0">
                <a:latin typeface="Times New Roman"/>
                <a:ea typeface="Calibri"/>
              </a:rPr>
              <a:t>  </a:t>
            </a:r>
            <a:r>
              <a:rPr lang="uk-UA" b="1" dirty="0" smtClean="0">
                <a:latin typeface="Times New Roman"/>
                <a:ea typeface="Calibri"/>
              </a:rPr>
              <a:t> </a:t>
            </a:r>
            <a:r>
              <a:rPr lang="uk-UA" b="1" dirty="0">
                <a:latin typeface="Times New Roman"/>
                <a:ea typeface="Calibri"/>
              </a:rPr>
              <a:t>ТПСПП  природничого </a:t>
            </a:r>
            <a:r>
              <a:rPr lang="uk-UA" b="1" dirty="0" smtClean="0">
                <a:latin typeface="Times New Roman"/>
                <a:ea typeface="Calibri"/>
              </a:rPr>
              <a:t>напрямку №3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79512" y="1535112"/>
            <a:ext cx="4317876" cy="1173807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15000"/>
              </a:lnSpc>
            </a:pPr>
            <a:r>
              <a:rPr lang="uk-UA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Тема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uk-UA" sz="3200" b="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Наскрізні змістові лінії в освіті та їх реалізація на </a:t>
            </a:r>
            <a:r>
              <a:rPr lang="uk-UA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уроках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природничого 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напрямку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/>
          <a:lstStyle/>
          <a:p>
            <a:pPr marL="58420" lvl="0" indent="90170">
              <a:lnSpc>
                <a:spcPct val="115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58420" lvl="0" indent="9017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Методичний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діалог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uk-UA" sz="2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0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648072"/>
          </a:xfrm>
        </p:spPr>
        <p:txBody>
          <a:bodyPr>
            <a:norm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uk-UA" dirty="0" smtClean="0"/>
              <a:t>Методичні рекомендації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283968" y="1844824"/>
            <a:ext cx="4752529" cy="5184575"/>
          </a:xfrm>
        </p:spPr>
        <p:txBody>
          <a:bodyPr>
            <a:no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Екологічне виховання - процес педагогічно спрямований. Завдання вчителя- допомогти учням розібратись у розмаїтті об'єктів і явищ природного середовища, викликати інтерес до нього, навчитись бачити духовне благородство, милосердя і на основі цього виховувати прекрасне в собі, почуття любові до всього живого, бажання охороняти й примножувати все, чим багата рідна земля.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особливу увагу звертати на першорядну значимість оточуючого світу та роль людини в його збереження;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навчальний процес будувати на основі живого сприймання природного довкілля;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добираючи інформацію, враховувати психологічні стимули, які сприяють кращому засвоєнню дітьми природничих знань (розпочинати ознайомлення з чогось цікавого, вагомого, що привертає увагу дитини - поведінка, спосіб пересування, зовнішня ознака);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інформацію про живі істоти прагнути подавати, проводячи паралелі з людиною: влаштування гнізда, догляд за дитинчатами тощо;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урізноманітнювати роботу активними формами та методами ознайомлення з природою;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практику роботи впроваджувати такі ефективні форми організації праці з дитиною, як: тематичні дні, екологічні проекти, екологічні стежини;</a:t>
            </a:r>
            <a:endParaRPr lang="ru-RU" sz="1100" b="1" dirty="0">
              <a:ea typeface="Calibri"/>
              <a:cs typeface="Times New Roman"/>
            </a:endParaRPr>
          </a:p>
          <a:p>
            <a:pPr lvl="0" fontAlgn="base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uk-UA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творчо використовувати передовий екологічний досвід з екологічного виховання;</a:t>
            </a:r>
            <a:endParaRPr lang="ru-RU" sz="1100" b="1" dirty="0">
              <a:ea typeface="Calibri"/>
              <a:cs typeface="Times New Roman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90212"/>
              </p:ext>
            </p:extLst>
          </p:nvPr>
        </p:nvGraphicFramePr>
        <p:xfrm>
          <a:off x="1381125" y="3004407"/>
          <a:ext cx="254000" cy="229331"/>
        </p:xfrm>
        <a:graphic>
          <a:graphicData uri="http://schemas.openxmlformats.org/drawingml/2006/table">
            <a:tbl>
              <a:tblPr/>
              <a:tblGrid>
                <a:gridCol w="254000"/>
              </a:tblGrid>
              <a:tr h="2293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81125" y="2925962"/>
            <a:ext cx="3825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51846"/>
              </p:ext>
            </p:extLst>
          </p:nvPr>
        </p:nvGraphicFramePr>
        <p:xfrm>
          <a:off x="251520" y="3233738"/>
          <a:ext cx="3888432" cy="5228182"/>
        </p:xfrm>
        <a:graphic>
          <a:graphicData uri="http://schemas.openxmlformats.org/drawingml/2006/table">
            <a:tbl>
              <a:tblPr/>
              <a:tblGrid>
                <a:gridCol w="3888432"/>
              </a:tblGrid>
              <a:tr h="522818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Використання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проблемно –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пошукових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методів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навчання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 метою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покращення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якості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знань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Формування екологічної компетентності учнів на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уроках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природничого напрямку 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Презентація кабінету безпеки життя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Виступ  екологічної   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агітбигади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«Лотос»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Планування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тижня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природничих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наук</a:t>
                      </a:r>
                      <a:r>
                        <a:rPr lang="uk-UA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uk-UA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.04-</a:t>
                      </a:r>
                      <a:r>
                        <a:rPr lang="uk-UA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.04)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4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kailo\Desktop\изображение_viber_2024-02-29_15-37-11-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871">
            <a:off x="323528" y="188640"/>
            <a:ext cx="3616326" cy="24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ailo\Desktop\изображение_viber_2024-02-29_15-38-09-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08818"/>
            <a:ext cx="3305915" cy="24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ailo\Desktop\изображение_viber_2024-03-01_12-00-46-8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01" y="2064812"/>
            <a:ext cx="3451099" cy="25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ikailo\Desktop\изображение_viber_2024-07-12_12-27-39-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798">
            <a:off x="6191500" y="300229"/>
            <a:ext cx="2837569" cy="27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ikailo\Desktop\изображение_viber_2024-07-12_12-27-39-1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" y="4077072"/>
            <a:ext cx="367657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prstClr val="black"/>
                </a:solidFill>
                <a:latin typeface="Times New Roman"/>
                <a:ea typeface="Calibri"/>
              </a:rPr>
              <a:t>Засідання</a:t>
            </a:r>
            <a:r>
              <a:rPr lang="ru-RU" sz="4000" b="1" dirty="0">
                <a:solidFill>
                  <a:prstClr val="black"/>
                </a:solidFill>
                <a:latin typeface="Times New Roman"/>
                <a:ea typeface="Calibri"/>
              </a:rPr>
              <a:t>  </a:t>
            </a:r>
            <a:r>
              <a:rPr lang="uk-UA" sz="4000" b="1" dirty="0">
                <a:solidFill>
                  <a:prstClr val="black"/>
                </a:solidFill>
                <a:latin typeface="Times New Roman"/>
                <a:ea typeface="Calibri"/>
              </a:rPr>
              <a:t> ТПСПП  природничого напрямку </a:t>
            </a:r>
            <a:r>
              <a:rPr lang="uk-UA" sz="4000" b="1" dirty="0" smtClean="0">
                <a:solidFill>
                  <a:prstClr val="black"/>
                </a:solidFill>
                <a:latin typeface="Times New Roman"/>
                <a:ea typeface="Calibri"/>
              </a:rPr>
              <a:t>№4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257800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6557865"/>
              </p:ext>
            </p:extLst>
          </p:nvPr>
        </p:nvGraphicFramePr>
        <p:xfrm>
          <a:off x="251520" y="1844824"/>
          <a:ext cx="3960439" cy="4683760"/>
        </p:xfrm>
        <a:graphic>
          <a:graphicData uri="http://schemas.openxmlformats.org/drawingml/2006/table">
            <a:tbl>
              <a:tblPr/>
              <a:tblGrid>
                <a:gridCol w="3960439"/>
              </a:tblGrid>
              <a:tr h="4672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2000" b="1" i="1" dirty="0" smtClean="0">
                          <a:solidFill>
                            <a:srgbClr val="01004E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 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Розвиток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педагогічної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творчості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Аналіз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роботи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ТПСПП за 202</a:t>
                      </a:r>
                      <a:r>
                        <a:rPr lang="uk-UA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-202</a:t>
                      </a:r>
                      <a:r>
                        <a:rPr lang="uk-UA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н.р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.» (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Круглий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стіл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1.Аналіз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результатів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контрольних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зрізів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знань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їх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участі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олімпіадах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всеукраїнських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міжнародних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конкурсах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2.Аналіз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ТПСПП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природничо</a:t>
                      </a: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 напрямку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 202</a:t>
                      </a: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-202</a:t>
                      </a: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навчальний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рік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Вироблення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рекомендацій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до плану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ТПСПП на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наступний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навчальний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r>
                        <a:rPr kumimoji="0" lang="ru-RU" alt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092" marR="560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 Всеукраїнських учнівських олімпіад з  навчальних предметів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07504" y="1412776"/>
            <a:ext cx="4608512" cy="57606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УКРАЇНА 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ДЕРЖАВНА АДМІНІСТРАЦІЯ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ЧЕРНІВЕЦЬКА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ДЕПАРТАМЕНТ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І НАУКИ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Грушевського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1, м.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58002, тел. (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55-29-66, факс 57-32-84, Е-таі1: с1опсу@икг.пс1 Код ЄДРПОУ 39301337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16.10.2023          01-34 / 2248                            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освітою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Директору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-методичного центу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професійно-технічної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Чернівецькій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обл.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підпорядкування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2023/2024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ЗЗСО, ПТО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конкурси-захисти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науково-дослідницьких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фахової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наказом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спорту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22.09.2011 № 1099,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юстиції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17.11.2011 за № 1318/20056,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15.02.2018 №148 «Про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2019-2023 роки» 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ураховуючи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Укази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24.02.2022 №64/2022 «Про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в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24.02.2022 № 2102-ІХ 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наказу Департаменту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22.11.2016 №494 «Про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І-ІІІ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з метою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Департамент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І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 19.10.2023 по 03.11.2023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ЗЗСО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 та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ПТО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правового режиму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в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І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післядипломної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вкладці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Департаменту Оксана САКРІЄР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388296" cy="5688632"/>
          </a:xfrm>
        </p:spPr>
        <p:txBody>
          <a:bodyPr>
            <a:normAutofit fontScale="25000" lnSpcReduction="20000"/>
          </a:bodyPr>
          <a:lstStyle/>
          <a:p>
            <a:pPr marL="2697480">
              <a:lnSpc>
                <a:spcPct val="115000"/>
              </a:lnSpc>
              <a:spcAft>
                <a:spcPts val="0"/>
              </a:spcAft>
            </a:pPr>
            <a:endParaRPr lang="ru-RU" sz="36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600" b="1" dirty="0">
                <a:latin typeface="Times New Roman"/>
                <a:ea typeface="Times New Roman"/>
                <a:cs typeface="Times New Roman"/>
              </a:rPr>
              <a:t>УКРАЇНА</a:t>
            </a:r>
            <a:endParaRPr lang="ru-RU" sz="36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                ЧУДЕЙСЬКА 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СІЛЬСЬКА РАДА</a:t>
            </a:r>
            <a:endParaRPr lang="ru-RU" sz="36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             ЧЕРНІВЕЦЬКОГО 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РАЙОНУ</a:t>
            </a:r>
            <a:endParaRPr lang="ru-RU" sz="36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              ЧЕРНІВЕЦЬКОЇ 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ОБЛАСТІ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3581400" algn="l"/>
              </a:tabLst>
            </a:pPr>
            <a:r>
              <a:rPr lang="ru-RU" sz="3600" dirty="0">
                <a:ea typeface="Calibri"/>
                <a:cs typeface="Times New Roman"/>
              </a:rPr>
              <a:t>	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РОЗПОРЯДЖЕННЯ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09 </a:t>
            </a:r>
            <a:r>
              <a:rPr lang="uk-UA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листопада  2023 року                                                                          № 439</a:t>
            </a:r>
            <a:endParaRPr lang="ru-RU" sz="36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 smtClean="0">
                <a:latin typeface="Times New Roman"/>
                <a:ea typeface="Calibri"/>
                <a:cs typeface="Times New Roman"/>
              </a:rPr>
              <a:t>             Про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організаційно-методичний супровід 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 smtClean="0">
                <a:latin typeface="Times New Roman"/>
                <a:ea typeface="Calibri"/>
                <a:cs typeface="Times New Roman"/>
              </a:rPr>
              <a:t>             проведення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ІІ етапу Всеукраїнських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 smtClean="0">
                <a:latin typeface="Times New Roman"/>
                <a:ea typeface="Calibri"/>
                <a:cs typeface="Times New Roman"/>
              </a:rPr>
              <a:t>            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учнівських олімпіад з навчальних предметів 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3600" b="1" dirty="0" smtClean="0">
                <a:latin typeface="Times New Roman"/>
                <a:ea typeface="Calibri"/>
                <a:cs typeface="Times New Roman"/>
              </a:rPr>
              <a:t>            у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2023/2024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н.р.серед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учнів ЗССО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Чудейської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ТГ</a:t>
            </a:r>
            <a:endParaRPr lang="ru-RU" sz="3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dirty="0">
                <a:latin typeface="Times New Roman"/>
                <a:ea typeface="Times New Roman"/>
                <a:cs typeface="Times New Roman"/>
              </a:rPr>
              <a:t>    </a:t>
            </a:r>
            <a:r>
              <a:rPr lang="uk-UA" sz="3600" dirty="0">
                <a:latin typeface="Times New Roman"/>
                <a:ea typeface="Calibri"/>
                <a:cs typeface="Times New Roman"/>
              </a:rPr>
              <a:t>Відповідно до Постанови Кабінету Міністрів України від 28 липня 2023 року №782 «Про початок навчального року під час воєнного стану в Україні», Положення про Всеукраїнські учнівські олімпіади, турніри, конкурси з навчальних предметів, конкурси-захисти науково-дослідницьких робіт, олімпіади зі спеціальних дисциплін та конкурси фахової майстерності, затвердженого наказом Міністерства освіти і науки, молоді та спорту України від 22 вересня 2011 року №1099, зареєстрованого у Міністерстві юстиції України 17 листопада 2011 року за № 1318/20056, з урахуванням Указу Президента України від 24 лютого 2022 року № 64/2022 «Про введення воєнного стану в Україні» (із змінами), на виконання наказу Міністерства освіти і науки України від 31 жовтня 2023 року № 1330 «Про проведення Всеукраїнських учнівських олімпіад з навчальних предметів і турнірів у 2023/2024 навчальному році», Департаменту освіти і науки Чернівецької обласної державної адміністрації від 22 листопада 2016 року №494 «Про затвердження Умов проведення І-ІІІ етапів Всеукраїнських учнівських олімпіад з навчальних предметів» (зі змінами), наказу Департаменту освіти і науки Чернівецької обласної військової адміністрації від 8.11.2023 р.  № 302 «Про організаційно-методичний супровід проведення ІІ етапу Всеукраїнських учнівських олімпіад з навчальних предметів у 2023/2024 навчальному році серед учнів закладів загальної середньої, професійної (професійно-технічної) освіти»</a:t>
            </a:r>
            <a:r>
              <a:rPr lang="uk-UA" sz="3600" dirty="0">
                <a:ea typeface="Calibri"/>
                <a:cs typeface="Times New Roman"/>
              </a:rPr>
              <a:t> </a:t>
            </a:r>
            <a:r>
              <a:rPr lang="uk-UA" sz="3600" dirty="0">
                <a:latin typeface="Times New Roman"/>
                <a:ea typeface="Calibri"/>
                <a:cs typeface="Times New Roman"/>
              </a:rPr>
              <a:t>та з метою пошуку, підтримки, розвитку творчого потенціалу обдарованої </a:t>
            </a:r>
            <a:r>
              <a:rPr lang="uk-UA" sz="3600" dirty="0" smtClean="0">
                <a:latin typeface="Times New Roman"/>
                <a:ea typeface="Calibri"/>
                <a:cs typeface="Times New Roman"/>
              </a:rPr>
              <a:t>молоді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dirty="0">
                <a:latin typeface="Times New Roman"/>
                <a:ea typeface="Calibri"/>
                <a:cs typeface="Times New Roman"/>
              </a:rPr>
              <a:t>1.Провести упродовж листопада-грудня 2023 року ІІ етап Всеукраїнських учнівських олімпіад з навчальних предметів у 2023/2024 навчальному році (далі – Олімпіади) серед учнів закладів загальної середньої освіти </a:t>
            </a:r>
            <a:r>
              <a:rPr lang="uk-UA" sz="3600" dirty="0" err="1">
                <a:latin typeface="Times New Roman"/>
                <a:ea typeface="Calibri"/>
                <a:cs typeface="Times New Roman"/>
              </a:rPr>
              <a:t>Чудейської</a:t>
            </a:r>
            <a:r>
              <a:rPr lang="uk-UA" sz="3600" dirty="0">
                <a:latin typeface="Times New Roman"/>
                <a:ea typeface="Calibri"/>
                <a:cs typeface="Times New Roman"/>
              </a:rPr>
              <a:t> територіальної  громади з навчальних предметів із дотриманням заходів безпеки, пов’язаних із запровадженням правового режиму воєнного стану в Україні.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39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1"/>
            <a:ext cx="93694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ІІ етапу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оліміади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біології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192818"/>
              </p:ext>
            </p:extLst>
          </p:nvPr>
        </p:nvGraphicFramePr>
        <p:xfrm>
          <a:off x="0" y="2132857"/>
          <a:ext cx="5580112" cy="45700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8765"/>
                <a:gridCol w="514928"/>
                <a:gridCol w="406024"/>
                <a:gridCol w="452463"/>
                <a:gridCol w="249117"/>
                <a:gridCol w="524379"/>
                <a:gridCol w="468490"/>
                <a:gridCol w="407668"/>
                <a:gridCol w="524379"/>
                <a:gridCol w="468490"/>
                <a:gridCol w="353321"/>
                <a:gridCol w="360040"/>
                <a:gridCol w="432048"/>
              </a:tblGrid>
              <a:tr h="1111578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</a:t>
                      </a:r>
                      <a:r>
                        <a:rPr lang="ru-RU" sz="1000" kern="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закладів </a:t>
                      </a:r>
                      <a:r>
                        <a:rPr lang="uk-UA" sz="1300" kern="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освііи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учні яких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брали</a:t>
                      </a:r>
                      <a:r>
                        <a:rPr lang="uk-UA" sz="1300" kern="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участь у </a:t>
                      </a: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 етапі олімпіади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Класи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учасників олімпіад за етапами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переможців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 етапу за ступенями дипломів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22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9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міських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сільсь­ких (селищ­них)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спе­ціалі­зов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міськ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сільсь­ких (селищ­них)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спе­ціалі­зова­них*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міських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сільсь­ких (селищ­них)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спе­ціалі­зова­них*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міських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сільсь­ких 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спе­ц.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7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39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9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3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27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4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3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28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2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300" kern="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140  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21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11 </a:t>
                      </a:r>
                      <a:endParaRPr lang="ru-RU" sz="10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23" marR="61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0" name="Picture 4" descr="C:\Users\Mikailo\Desktop\IMG_20231202_10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199">
            <a:off x="5823019" y="2272479"/>
            <a:ext cx="3096344" cy="26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22" y="0"/>
            <a:ext cx="9336021" cy="70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801238"/>
              </p:ext>
            </p:extLst>
          </p:nvPr>
        </p:nvGraphicFramePr>
        <p:xfrm>
          <a:off x="456619" y="859192"/>
          <a:ext cx="8230761" cy="273630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4763"/>
                <a:gridCol w="958175"/>
                <a:gridCol w="1219693"/>
                <a:gridCol w="1309219"/>
                <a:gridCol w="628836"/>
                <a:gridCol w="886014"/>
                <a:gridCol w="756884"/>
                <a:gridCol w="1356421"/>
                <a:gridCol w="780756"/>
              </a:tblGrid>
              <a:tr h="1322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Прізвище, ім'я та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батькові учня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(повністю)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Число, місяць (прописом), рік народження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закладу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 (курс) навчання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 (курс), за який буде виконувати завдання на олімпіаді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Місце, зайняте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 ІІ етапі олімпіади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Прізвище, ім’я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 по батькові працівника, який підготував учня(повністю)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Примітка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Гімінчук Мирослава Флорівна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Дев’ятнадцете квітня 2009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Буденецька гімназія ім. Г.Бостан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ІІ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Павел М.М.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Мущак Юліан Георгійович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Дванадцяте квітня 2008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Чудейський ліцей№2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ІІІ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Чокан М.К.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місце </a:t>
                      </a: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ІІІ етапі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7" marR="56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7" name="Picture 3" descr="C:\Users\Mikailo\Desktop\мама робот а\методобєднання\М.О.  ОТГ\олімпіада 2023-2024\Олімпіада 2023-2024\IMG_20231202_102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3573016"/>
            <a:ext cx="4968552" cy="279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ІІ етапу олімпіади з хімії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7890352"/>
              </p:ext>
            </p:extLst>
          </p:nvPr>
        </p:nvGraphicFramePr>
        <p:xfrm>
          <a:off x="457200" y="1600200"/>
          <a:ext cx="4038219" cy="49833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7512"/>
                <a:gridCol w="328941"/>
                <a:gridCol w="259372"/>
                <a:gridCol w="223144"/>
                <a:gridCol w="223406"/>
                <a:gridCol w="334980"/>
                <a:gridCol w="299276"/>
                <a:gridCol w="260423"/>
                <a:gridCol w="334980"/>
                <a:gridCol w="299276"/>
                <a:gridCol w="297963"/>
                <a:gridCol w="334717"/>
                <a:gridCol w="574229"/>
              </a:tblGrid>
              <a:tr h="906219">
                <a:tc rowSpan="2"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Кількість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закладів освіти , учні яких брали участь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 I етапі олімпіади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Кількість учасників олімпіад за етапами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Кількість переможців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II етапу за ступенями дипломів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48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1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міських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сільсь­ких (селищ­них)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спе­ціалі­зова­них*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міських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сільсь­ких (селищ­них)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спе­ціалі­зова­них*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міських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сільсь­ких (селищ­них)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спе­ціалі­зова­них*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міських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сільсь­ких (селищ­них)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спе­ціалі­зова­них*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25612" marR="25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Mikailo\Desktop\IMG_20231202_102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862">
            <a:off x="4791779" y="2268666"/>
            <a:ext cx="3836882" cy="35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3645024"/>
            <a:ext cx="5544616" cy="30963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496855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36570"/>
              </p:ext>
            </p:extLst>
          </p:nvPr>
        </p:nvGraphicFramePr>
        <p:xfrm>
          <a:off x="107503" y="908720"/>
          <a:ext cx="8445625" cy="2520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3970"/>
                <a:gridCol w="1292215"/>
                <a:gridCol w="1080120"/>
                <a:gridCol w="1368152"/>
                <a:gridCol w="864096"/>
                <a:gridCol w="936104"/>
                <a:gridCol w="720080"/>
                <a:gridCol w="1152128"/>
                <a:gridCol w="668760"/>
              </a:tblGrid>
              <a:tr h="16801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з/п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Прізвище, ім'я та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батькові учня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(повністю)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Число, місяць (прописом), рік народження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Назва закладу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 (курс) навчання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(курс), за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який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буде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виконувати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олімпіаді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Місце, зайняте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 ІІ етапі олімпіади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Прізвище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ім’я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 по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батькові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працівника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який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підготу-вав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учня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повністю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Примітка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0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Попович Софія Костянтинівна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П’яте травня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Чудейський ліцей №2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Сумарюк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А.Д.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80" marR="620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1" name="Picture 3" descr="C:\Users\Mikailo\Desktop\мама робот а\методобєднання\М.О.  ОТГ\олімпіада 2023-2024\Олімпіада 2023-2024\IMG_20231202_102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49674"/>
            <a:ext cx="5328592" cy="30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8" y="0"/>
            <a:ext cx="9129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природничих наук</a:t>
            </a:r>
            <a:b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(15.04 -19.04.2024)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Mikailo\Desktop\мама робот а\методобєднання\М.О.  ОТГ\тиждень прир.наук 2024\Іжівс. ліцей\изображение_viber_2024-04-16_10-35-01-5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72" y="1556792"/>
            <a:ext cx="3129211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 rot="781160">
            <a:off x="6311782" y="1682245"/>
            <a:ext cx="2616200" cy="1962150"/>
          </a:xfrm>
          <a:prstGeom prst="rect">
            <a:avLst/>
          </a:prstGeom>
        </p:spPr>
      </p:pic>
      <p:pic>
        <p:nvPicPr>
          <p:cNvPr id="1029" name="Picture 5" descr="IMG-24766e7ecae4442e982ba7a4f70bfa4a-V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5266"/>
            <a:ext cx="1917576" cy="257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25144"/>
            <a:ext cx="2664296" cy="208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0-02-05-768cd594c8e7e0aed265f364b0a6ea77f4b41280e88af6389b16d30284efc990_c3723b587b36eef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36" y="5030453"/>
            <a:ext cx="2466535" cy="18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C:\Users\Admin\Desktop\фото тиждень 23-24\изображение_viber_2024-04-25_10-51-06-79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1" y="3218373"/>
            <a:ext cx="2780536" cy="171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144587">
            <a:off x="356117" y="776833"/>
            <a:ext cx="1814514" cy="2327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0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природничих 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Mikailo\Desktop\мама робот а\методобєднання\М.О.  ОТГ\тиждень прир.наук 2024\Іжівс. ліцей\изображение_viber_2024-04-17_11-11-35-7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57" y="1094010"/>
            <a:ext cx="3127078" cy="312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128" y="5011260"/>
            <a:ext cx="2664296" cy="1800200"/>
          </a:xfrm>
          <a:prstGeom prst="rect">
            <a:avLst/>
          </a:prstGeom>
        </p:spPr>
      </p:pic>
      <p:pic>
        <p:nvPicPr>
          <p:cNvPr id="2052" name="Picture 4" descr="IMG-a32edd234cfad431df2cfde30c334936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478410" cy="185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608">
            <a:off x="6421512" y="1204480"/>
            <a:ext cx="2397184" cy="193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 descr="0-02-05-03fb01f26aad4cb87a4154390fcbb0a349a5a09dddfeafb70f2446506a60b0ad_3f6c432fcb1b92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72" y="3270470"/>
            <a:ext cx="2373783" cy="178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:\Users\Admin\Desktop\фото тиждень 23-24\изображение_viber_2024-04-25_10-51-06-29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30">
            <a:off x="241905" y="2020825"/>
            <a:ext cx="2618105" cy="1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2562321" cy="19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249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latin typeface="Arial Black"/>
                <a:ea typeface="Calibri"/>
                <a:cs typeface="Times New Roman"/>
              </a:rPr>
              <a:t>НАУКОВО- МЕТОДИЧНА ПРОБЛЕМА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>
              <a:ea typeface="Calibri"/>
              <a:cs typeface="Times New Roman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276623">
            <a:off x="1931002" y="2058136"/>
            <a:ext cx="6779096" cy="4068966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4800" b="1" dirty="0" smtClean="0">
                <a:solidFill>
                  <a:srgbClr val="000000"/>
                </a:solidFill>
                <a:latin typeface="Monotype Corsiva"/>
                <a:ea typeface="Calibri"/>
                <a:cs typeface="Times New Roman"/>
              </a:rPr>
              <a:t>   Формування </a:t>
            </a:r>
            <a:r>
              <a:rPr lang="uk-UA" sz="4800" b="1" dirty="0">
                <a:solidFill>
                  <a:srgbClr val="000000"/>
                </a:solidFill>
                <a:latin typeface="Monotype Corsiva"/>
                <a:ea typeface="Calibri"/>
                <a:cs typeface="Times New Roman"/>
              </a:rPr>
              <a:t>професійної компетентності  вчителів природничого напрямку </a:t>
            </a:r>
            <a:r>
              <a:rPr lang="uk-UA" sz="4800" b="1" dirty="0" err="1">
                <a:solidFill>
                  <a:srgbClr val="000000"/>
                </a:solidFill>
                <a:latin typeface="Monotype Corsiva"/>
                <a:ea typeface="Calibri"/>
                <a:cs typeface="Times New Roman"/>
              </a:rPr>
              <a:t>Чудейської</a:t>
            </a:r>
            <a:r>
              <a:rPr lang="uk-UA" sz="4800" b="1" dirty="0">
                <a:solidFill>
                  <a:srgbClr val="000000"/>
                </a:solidFill>
                <a:latin typeface="Monotype Corsiva"/>
                <a:ea typeface="Calibri"/>
                <a:cs typeface="Times New Roman"/>
              </a:rPr>
              <a:t> ТГ.</a:t>
            </a:r>
            <a:endParaRPr lang="ru-RU" sz="4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" y="0"/>
            <a:ext cx="91338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природничих 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Mikailo\Desktop\мама робот а\методобєднання\М.О.  ОТГ\тиждень прир.наук 2024\Іжівс. ліцей\изображение_viber_2024-04-17_14-21-24-7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2" y="1268760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 rot="20883604">
            <a:off x="183723" y="1397353"/>
            <a:ext cx="2600325" cy="1950085"/>
          </a:xfrm>
          <a:prstGeom prst="rect">
            <a:avLst/>
          </a:prstGeom>
        </p:spPr>
      </p:pic>
      <p:pic>
        <p:nvPicPr>
          <p:cNvPr id="3076" name="Picture 4" descr="IMG-de86560b1359ad5677ab8fbf0d2f6a17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69160"/>
            <a:ext cx="2564486" cy="191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991">
            <a:off x="5948979" y="1364807"/>
            <a:ext cx="2735754" cy="221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Picture 5" descr="0-02-05-2e60f05092cc3897f6f8cb247b19263d29fa87f250dafac38db03b65dd84def7_134bb62227b4270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28803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:\Users\Admin\Desktop\фото хімія\изображение_viber_2024-04-26_14-09-26-8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" y="3140968"/>
            <a:ext cx="2712720" cy="20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675">
            <a:off x="6218676" y="3254281"/>
            <a:ext cx="306070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" y="0"/>
            <a:ext cx="914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природничих 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Mikailo\Desktop\мама робот а\методобєднання\М.О.  ОТГ\тиждень прир.наук 2024\Іжівс. ліцей\изображение_viber_2024-04-22_13-29-51-9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37" y="917961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" y="980728"/>
            <a:ext cx="3033589" cy="26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8023"/>
            <a:ext cx="232886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1" y="3829792"/>
            <a:ext cx="2663825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49080"/>
            <a:ext cx="2473199" cy="17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31">
            <a:off x="3021063" y="4142400"/>
            <a:ext cx="33528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4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6" y="-27152"/>
            <a:ext cx="9150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 педпрацівників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93627" y="1600201"/>
            <a:ext cx="4170860" cy="4435672"/>
          </a:xfrm>
        </p:spPr>
        <p:txBody>
          <a:bodyPr>
            <a:normAutofit fontScale="62500" lnSpcReduction="20000"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  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УКРАЇНА</a:t>
            </a:r>
            <a:endParaRPr lang="ru-RU" dirty="0" smtClean="0"/>
          </a:p>
          <a:p>
            <a:pPr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ЧЕРНІВЕЦЬКА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ОБЛАСНА ДЕРЖАВНА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АДМІНІСТРАЦІЯ</a:t>
            </a:r>
            <a:endParaRPr lang="ru-RU" dirty="0" smtClean="0"/>
          </a:p>
          <a:p>
            <a:pPr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ЧЕРНІВЕЦЬКА ОБЛАСНА ВІЙСЬКОВА АДМІНІСТРАЦІЯ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Times New Roman"/>
              </a:rPr>
              <a:t>ДЕПАРТАМЕНТ ОСВІТИ І НАУКИ</a:t>
            </a:r>
            <a:endParaRPr lang="ru-RU" sz="2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</a:rPr>
              <a:t>НАКАЗ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sz="2300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000000"/>
                </a:solidFill>
                <a:latin typeface="Times New Roman"/>
              </a:rPr>
              <a:t>«15 »</a:t>
            </a:r>
            <a:r>
              <a:rPr lang="ru-RU" sz="2300" dirty="0" err="1" smtClean="0">
                <a:solidFill>
                  <a:srgbClr val="000000"/>
                </a:solidFill>
                <a:latin typeface="Times New Roman"/>
              </a:rPr>
              <a:t>вересня</a:t>
            </a:r>
            <a:r>
              <a:rPr lang="ru-RU" sz="2300" dirty="0" smtClean="0">
                <a:solidFill>
                  <a:srgbClr val="000000"/>
                </a:solidFill>
                <a:latin typeface="Times New Roman"/>
              </a:rPr>
              <a:t> 2024р.                                                                                                                       №248 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     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0000"/>
                </a:solidFill>
                <a:latin typeface="Times New Roman"/>
              </a:rPr>
              <a:t>Про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проведення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атестації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 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000000"/>
                </a:solidFill>
                <a:latin typeface="Times New Roman"/>
              </a:rPr>
              <a:t>педагогічних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працівників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у 2023/2024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навчальному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році</a:t>
            </a: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3" name="Picture 3" descr="C:\Users\Mikailo\Desktop\c2f601f52562ffb08add269eeb0ada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836">
            <a:off x="311549" y="1340453"/>
            <a:ext cx="4251854" cy="41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kailo\Desktop\завантаженн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19" y="4941168"/>
            <a:ext cx="2851179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атестації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1.Сумарюк Анатолій Денисович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присвоєна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«Спеціаліст вищої категорії» </a:t>
            </a:r>
          </a:p>
          <a:p>
            <a:pPr marL="0" lv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Харитеску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Мірела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Миколаївна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присвоєна </a:t>
            </a:r>
            <a:r>
              <a:rPr lang="uk-UA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«Спеціаліст вищої категорії»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Mikailo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13">
            <a:off x="3426008" y="4375428"/>
            <a:ext cx="3387104" cy="22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7624"/>
            <a:ext cx="9144000" cy="90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ТПСПП природничого напрямку на 2024-2025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1.Оцінювання навчальних досягнень учнів (наказ МОН від 02.08.2024 №1093)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2.Методичні аспекти роботи у 7 класах НУШ.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3.Технології дистанційного навчання.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kailo\Desktop\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04324"/>
            <a:ext cx="6337837" cy="36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uk-UA" sz="3600" spc="50" dirty="0" smtClean="0">
                <a:ln w="11430">
                  <a:solidFill>
                    <a:srgbClr val="FF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charset="0"/>
              </a:rPr>
              <a:t>СКЛАД ТПСПП </a:t>
            </a:r>
            <a:r>
              <a:rPr lang="uk-UA" sz="3600" spc="50" dirty="0">
                <a:ln w="11430">
                  <a:solidFill>
                    <a:srgbClr val="FF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charset="0"/>
              </a:rPr>
              <a:t>природничого напрямку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21280314">
            <a:off x="1619672" y="2060848"/>
            <a:ext cx="7067128" cy="4065315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uk-UA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Всього – </a:t>
            </a:r>
            <a:r>
              <a:rPr lang="uk-UA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18 </a:t>
            </a:r>
            <a:r>
              <a:rPr lang="uk-UA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вчителів</a:t>
            </a:r>
          </a:p>
          <a:p>
            <a:pPr lvl="0">
              <a:defRPr/>
            </a:pPr>
            <a:r>
              <a:rPr lang="uk-UA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Спец. вищої категорії – 7 вчителів</a:t>
            </a:r>
          </a:p>
          <a:p>
            <a:pPr lvl="0">
              <a:defRPr/>
            </a:pP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Спец. І категорії – 6  вчителів</a:t>
            </a:r>
          </a:p>
          <a:p>
            <a:pPr lvl="0">
              <a:defRPr/>
            </a:pP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Спец. ІІ категорії – </a:t>
            </a:r>
            <a:r>
              <a:rPr lang="uk-UA" sz="2400" i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2 </a:t>
            </a: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вчителів</a:t>
            </a:r>
          </a:p>
          <a:p>
            <a:pPr lvl="0">
              <a:defRPr/>
            </a:pP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Спеціалісти – 3 вчителів</a:t>
            </a:r>
          </a:p>
          <a:p>
            <a:pPr lvl="0">
              <a:defRPr/>
            </a:pP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Звання «Методист» – 1 вчитель</a:t>
            </a:r>
          </a:p>
          <a:p>
            <a:pPr lvl="0">
              <a:defRPr/>
            </a:pPr>
            <a:r>
              <a:rPr lang="uk-UA" sz="2400" i="1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Звання «Старший вчитель- 2 вчителя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 smtClean="0">
                <a:latin typeface="Arial Black" panose="020B0A04020102020204" pitchFamily="34" charset="0"/>
                <a:ea typeface="Calibri"/>
                <a:cs typeface="Times New Roman"/>
              </a:rPr>
              <a:t>НАУКОВО –МЕТОДИЧНІ ПРОБЛЕМИ НАД ЯКИМИ ПРАЦЮЮТЬ ВЧИТЕЛІ ПРИРОДНИЧОГО НАПРЯМКУ</a:t>
            </a:r>
            <a:endParaRPr lang="ru-RU" sz="2400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979527"/>
              </p:ext>
            </p:extLst>
          </p:nvPr>
        </p:nvGraphicFramePr>
        <p:xfrm>
          <a:off x="107504" y="980729"/>
          <a:ext cx="9001000" cy="5897880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2218465"/>
                <a:gridCol w="974261"/>
                <a:gridCol w="4224098"/>
                <a:gridCol w="504056"/>
                <a:gridCol w="792088"/>
              </a:tblGrid>
              <a:tr h="432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П.п</a:t>
                      </a: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ПІБ    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вчителя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Навчальний    заклад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</a:t>
                      </a:r>
                      <a:r>
                        <a:rPr lang="uk-UA" sz="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Проблема</a:t>
                      </a: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Скільки   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років 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працює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презентації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Микайло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Олена Василівна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lena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mikailo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@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ukr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net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Іжвський ліцей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Актизізація пізнавальної діяльності учнів на уроках біології шляхом використання  інтерактивних методів навчання.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Збірник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Петрашеску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Марія Василівна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Mariapetra</a:t>
                      </a:r>
                      <a:r>
                        <a:rPr lang="ro-RO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ș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escu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@</a:t>
                      </a:r>
                      <a:r>
                        <a:rPr lang="en-US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gmail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Чудейський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ліцей №1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Використання інноваційних технологій в освітньому  процесі з метою підвищення компетентностей учнів на уроках.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Збірник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Іліуц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Мануела Іванівна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manuelailiut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49@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gmail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Чудейський ліцей.№1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Шляхи активізації навчально - пізнавальної діяльності учнів на уроках хімії та основ здоров я.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Оформлення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досвіду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Харітеску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Мірела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Миколаївна   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Іжівський ліцей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Релізація наскрізних змістових ліній на уроках хімії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Биндю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Вероніка Михайлівна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A320.180218@gmail.com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гімназія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Підвищення якості та результативності навчання учнів за рахунок  якісного  використання  інтерактивних технологій.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Іліуц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Інна Михайлівна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innailiuts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1990@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gmail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гімназія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Актизізація пізнавальної діяльності учнів в процесі вивчення хімії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Оформлення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досвіду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Лупашку Віталій Євгенійович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Іжівський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ліцей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Формування в учнівської молоді 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життєво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- необхідних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знань,умінь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і навичок щодо захисту Вітчизни в  умовах </a:t>
                      </a:r>
                      <a:r>
                        <a:rPr lang="ru-RU" sz="1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надзвичайних  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ситуацій</a:t>
                      </a:r>
                      <a:r>
                        <a:rPr lang="uk-UA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Практичне заняття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Савчук Лілія Мірчивна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000" u="sng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Savchuc.lilia@gmail</a:t>
                      </a:r>
                      <a:r>
                        <a:rPr lang="ro-RO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com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Чудейська гімназія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Стимулювання творчої активності учнів на </a:t>
                      </a:r>
                      <a:r>
                        <a:rPr lang="uk-UA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уроках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основ здоров'я шляхом використання </a:t>
                      </a:r>
                      <a:r>
                        <a:rPr lang="uk-UA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іноваційних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технологій</a:t>
                      </a: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Доповідь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Сумарюк Анатолій Денисович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Чудейський ліцей №2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Розвиток логічного мислення при розв язуванні хімічних задач.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en-US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Збірник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Збіглі Анжела Георгіївна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angelinazbigli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@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gmail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</a:t>
                      </a:r>
                      <a:r>
                        <a:rPr lang="ru-RU" sz="1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0967856994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Череська гімназія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Використання сучасних ІКТ на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уроках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хімії та біології, як засіб формування предметної компетентності учнів.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Павел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Марчела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Миколаїивна</a:t>
                      </a:r>
                      <a:r>
                        <a:rPr lang="ru-RU" sz="1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marcelafedoryan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@</a:t>
                      </a:r>
                      <a:r>
                        <a:rPr lang="en-US" sz="10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ukr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net</a:t>
                      </a:r>
                      <a:r>
                        <a:rPr lang="ru-RU" sz="1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0677750320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Буденецька гімназія ім. Г.Бостан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Розвиток творчих здібностей учнів на уроках біології та природознавства.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Данелюк Крістіна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Георгіївна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danelyukkristina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10@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gmail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0969702967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Буденецька гімназія ім. Г.Бостан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Творче використання іноваційних технологій на уроках основ здоров'я."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Доповідь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Чокан Маріанна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Костянтинівна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Чудейський ліцей №2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Використання інноваційних технологій на </a:t>
                      </a:r>
                      <a:r>
                        <a:rPr lang="uk-UA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уроках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природничого напрямку.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Практичне заняття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13" marR="336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5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41763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Тематика</a:t>
            </a:r>
            <a:r>
              <a:rPr lang="ru-RU" b="1" dirty="0">
                <a:solidFill>
                  <a:srgbClr val="000000"/>
                </a:solidFill>
                <a:latin typeface="Arial Black"/>
                <a:ea typeface="Times New Roman"/>
                <a:cs typeface="Algerian"/>
              </a:rPr>
              <a:t>  </a:t>
            </a:r>
            <a:r>
              <a:rPr lang="ru-RU" b="1" dirty="0" err="1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засідань</a:t>
            </a:r>
            <a:r>
              <a:rPr lang="ru-RU" b="1" dirty="0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 </a:t>
            </a:r>
            <a:r>
              <a:rPr lang="uk-UA" b="1" dirty="0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ТПСПП</a:t>
            </a:r>
            <a:r>
              <a:rPr lang="ru-RU" b="1" dirty="0">
                <a:solidFill>
                  <a:srgbClr val="000000"/>
                </a:solidFill>
                <a:latin typeface="Arial Black"/>
                <a:ea typeface="Times New Roman"/>
                <a:cs typeface="Algerian"/>
              </a:rPr>
              <a:t>  </a:t>
            </a:r>
            <a:r>
              <a:rPr lang="ru-RU" b="1" dirty="0" smtClean="0">
                <a:solidFill>
                  <a:srgbClr val="000000"/>
                </a:solidFill>
                <a:latin typeface="Arial Black"/>
                <a:ea typeface="Times New Roman"/>
                <a:cs typeface="Algeri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Arial Black"/>
                <a:ea typeface="Times New Roman"/>
                <a:cs typeface="Algerian"/>
              </a:rPr>
            </a:br>
            <a:r>
              <a:rPr lang="ru-RU" b="1" dirty="0" err="1" smtClean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природн</a:t>
            </a:r>
            <a:r>
              <a:rPr lang="uk-UA" b="1" dirty="0" err="1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ичого</a:t>
            </a:r>
            <a:r>
              <a:rPr lang="uk-UA" b="1" dirty="0">
                <a:solidFill>
                  <a:srgbClr val="000000"/>
                </a:solidFill>
                <a:latin typeface="Arial Black"/>
                <a:ea typeface="Times New Roman"/>
                <a:cs typeface="Times New Roman"/>
              </a:rPr>
              <a:t> напрямку</a:t>
            </a:r>
            <a:r>
              <a:rPr lang="uk-UA" b="1" dirty="0">
                <a:solidFill>
                  <a:srgbClr val="000000"/>
                </a:solidFill>
                <a:latin typeface="Arial Black"/>
                <a:ea typeface="Times New Roman"/>
                <a:cs typeface="Arial"/>
              </a:rPr>
              <a:t>   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295776"/>
              </p:ext>
            </p:extLst>
          </p:nvPr>
        </p:nvGraphicFramePr>
        <p:xfrm>
          <a:off x="1115616" y="1484784"/>
          <a:ext cx="7704855" cy="5265760"/>
        </p:xfrm>
        <a:graphic>
          <a:graphicData uri="http://schemas.openxmlformats.org/drawingml/2006/table">
            <a:tbl>
              <a:tblPr firstRow="1" firstCol="1" bandRow="1"/>
              <a:tblGrid>
                <a:gridCol w="576063"/>
                <a:gridCol w="4838618"/>
                <a:gridCol w="229017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 засідання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презентації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Організація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навчально-виховного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процесу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у 202</a:t>
                      </a: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/202</a:t>
                      </a: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навчальному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році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238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0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Інструктивно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-методична нарада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6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Розвиток  логічного мислення при розв’язуванні практичних та розрахункових задач.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Воргшоп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Використання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проблемно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пошукових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методів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навчання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 метою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покращення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якості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знань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420" indent="9017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Методичний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8420" indent="9017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діалог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Розвиток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педагогічної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творчості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Аналіз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роботи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ТПСПП за 202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-202</a:t>
                      </a: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н.р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Круглий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стіл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2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26876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/>
                <a:ea typeface="Calibri"/>
              </a:rPr>
              <a:t>Засідання</a:t>
            </a:r>
            <a:r>
              <a:rPr lang="ru-RU" b="1" dirty="0" smtClean="0">
                <a:latin typeface="Times New Roman"/>
                <a:ea typeface="Calibri"/>
              </a:rPr>
              <a:t>  </a:t>
            </a:r>
            <a:r>
              <a:rPr lang="uk-UA" b="1" dirty="0" smtClean="0">
                <a:latin typeface="Times New Roman"/>
                <a:ea typeface="Calibri"/>
              </a:rPr>
              <a:t> </a:t>
            </a:r>
            <a:r>
              <a:rPr lang="uk-UA" b="1" dirty="0">
                <a:latin typeface="Times New Roman"/>
                <a:ea typeface="Calibri"/>
              </a:rPr>
              <a:t>ТПСПП  природничого </a:t>
            </a:r>
            <a:r>
              <a:rPr lang="uk-UA" b="1" dirty="0" smtClean="0">
                <a:latin typeface="Times New Roman"/>
                <a:ea typeface="Calibri"/>
              </a:rPr>
              <a:t>напрямку №1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4388296" cy="5256584"/>
          </a:xfrm>
        </p:spPr>
        <p:txBody>
          <a:bodyPr>
            <a:normAutofit fontScale="25000" lnSpcReduction="20000"/>
          </a:bodyPr>
          <a:lstStyle/>
          <a:p>
            <a:pPr marL="0" marR="160655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7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ТЕМА:Організація</a:t>
            </a:r>
            <a:r>
              <a:rPr lang="ru-RU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навчально-виховного</a:t>
            </a: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процесу</a:t>
            </a: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у 202</a:t>
            </a:r>
            <a:r>
              <a:rPr lang="uk-UA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/202</a:t>
            </a:r>
            <a:r>
              <a:rPr lang="uk-UA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</a:t>
            </a:r>
            <a:r>
              <a:rPr lang="ru-RU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навчальному</a:t>
            </a: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році</a:t>
            </a:r>
            <a:r>
              <a:rPr lang="ru-RU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</a:t>
            </a:r>
            <a:r>
              <a:rPr lang="uk-UA" sz="7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Інструктивно</a:t>
            </a:r>
            <a:r>
              <a:rPr lang="uk-UA" sz="72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-методична </a:t>
            </a:r>
            <a:r>
              <a:rPr lang="uk-UA" sz="7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нарада)</a:t>
            </a:r>
            <a:endParaRPr lang="ru-RU" sz="72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uk-UA" sz="6400" b="1" dirty="0">
              <a:latin typeface="Times New Roman"/>
              <a:ea typeface="Calibri"/>
              <a:cs typeface="Times New Roman"/>
            </a:endParaRPr>
          </a:p>
          <a:p>
            <a:pPr marL="180340" indent="-180340">
              <a:spcAft>
                <a:spcPts val="0"/>
              </a:spcAft>
            </a:pPr>
            <a:r>
              <a:rPr lang="uk-UA" sz="6400" b="1" dirty="0" smtClean="0">
                <a:latin typeface="Times New Roman"/>
                <a:ea typeface="Calibri"/>
                <a:cs typeface="Times New Roman"/>
              </a:rPr>
              <a:t>Порядок </a:t>
            </a:r>
            <a:r>
              <a:rPr lang="uk-UA" sz="6400" b="1" dirty="0">
                <a:latin typeface="Times New Roman"/>
                <a:ea typeface="Calibri"/>
                <a:cs typeface="Times New Roman"/>
              </a:rPr>
              <a:t>денний:</a:t>
            </a:r>
            <a:endParaRPr lang="ru-RU" sz="6400" b="1" dirty="0">
              <a:ea typeface="Calibri"/>
              <a:cs typeface="Times New Roman"/>
            </a:endParaRPr>
          </a:p>
          <a:p>
            <a:pPr marL="180340" indent="-180340">
              <a:spcAft>
                <a:spcPts val="0"/>
              </a:spcAft>
            </a:pP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1.Аналіз роботи ТПСПП за 2021/2022 на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в.р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Корегування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плану 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роботи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ТПСПП.</a:t>
            </a:r>
            <a:endParaRPr lang="ru-RU" sz="6400" b="1" dirty="0">
              <a:ea typeface="Calibri"/>
              <a:cs typeface="Times New Roman"/>
            </a:endParaRPr>
          </a:p>
          <a:p>
            <a:pPr marL="180340" indent="-180340">
              <a:spcAft>
                <a:spcPts val="0"/>
              </a:spcAft>
            </a:pP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2.Вивчення  </a:t>
            </a:r>
            <a:r>
              <a:rPr lang="uk-UA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інструктивно</a:t>
            </a: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-методичних рекомендації щодо організації освітнього процесу та викладання навчальних предметів у закладах загальної середньої освіти у 2023/2024 навчальному році( Лист МОН України № 1/12186-23 від 16.08.2022), методичних рекомендацій  ІППОЧО.</a:t>
            </a:r>
            <a:endParaRPr lang="ru-RU" sz="6400" b="1" dirty="0">
              <a:ea typeface="Calibri"/>
              <a:cs typeface="Times New Roman"/>
            </a:endParaRPr>
          </a:p>
          <a:p>
            <a:pPr marL="180340" indent="-180340">
              <a:spcAft>
                <a:spcPts val="0"/>
              </a:spcAft>
            </a:pP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3. Критерій оцінювання навчальних досягнень учнів НУШ з </a:t>
            </a:r>
            <a:r>
              <a:rPr lang="uk-UA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премету</a:t>
            </a: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«Пізнаємо природу»(Наказ МОН України  від 01.04.2022).</a:t>
            </a:r>
            <a:endParaRPr lang="ru-RU" sz="6400" b="1" dirty="0">
              <a:ea typeface="Calibri"/>
              <a:cs typeface="Times New Roman"/>
            </a:endParaRPr>
          </a:p>
          <a:p>
            <a:pPr marL="180340" indent="-180340">
              <a:spcAft>
                <a:spcPts val="0"/>
              </a:spcAft>
            </a:pPr>
            <a:r>
              <a:rPr lang="uk-UA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4.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Обговорення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індивідуальних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науково-методичних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проблем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вчителів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природничого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напрямку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Оновлення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банку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даних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вчителів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природничого</a:t>
            </a:r>
            <a:r>
              <a:rPr lang="ru-RU" sz="6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циклу.</a:t>
            </a:r>
            <a:endParaRPr lang="ru-RU" sz="6400" b="1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4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6400" b="1" dirty="0">
              <a:ea typeface="Calibri"/>
              <a:cs typeface="Times New Roman"/>
            </a:endParaRPr>
          </a:p>
          <a:p>
            <a:endParaRPr lang="ru-RU" sz="6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4572000" cy="5544616"/>
          </a:xfrm>
        </p:spPr>
        <p:txBody>
          <a:bodyPr>
            <a:normAutofit fontScale="25000" lnSpcReduction="20000"/>
          </a:bodyPr>
          <a:lstStyle/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uk-UA" sz="7200" b="1" dirty="0">
                <a:latin typeface="Times New Roman"/>
                <a:ea typeface="Calibri"/>
                <a:cs typeface="Times New Roman"/>
              </a:rPr>
              <a:t>Методичні рекомендації</a:t>
            </a:r>
            <a:endParaRPr lang="ru-RU" sz="7200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ru-RU" sz="4800" b="1" dirty="0">
                <a:latin typeface="Times New Roman"/>
                <a:ea typeface="Calibri"/>
                <a:cs typeface="Times New Roman"/>
              </a:rPr>
              <a:t>1.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Затвердити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план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роботи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ТПСПП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вчителів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природничо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циклу на 202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3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-20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24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навчальний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рік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(Серпень)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ru-RU" sz="4800" b="1" dirty="0">
                <a:latin typeface="Times New Roman"/>
                <a:ea typeface="Calibri"/>
                <a:cs typeface="Times New Roman"/>
              </a:rPr>
              <a:t>2.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Дотримуватися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плану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роботи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та систематично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проводити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засідання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 ТПСПП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(Постійно) 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uk-UA" sz="4800" b="1" dirty="0">
                <a:latin typeface="Times New Roman"/>
                <a:ea typeface="Calibri"/>
                <a:cs typeface="Times New Roman"/>
              </a:rPr>
              <a:t>3.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Всім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вчителям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природничо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 циклу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опрацювати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інструктивно-методичні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рекомендації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МОН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України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щодо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вивчення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свого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предмету та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керуватися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ними в 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 своєї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роботі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. (Серпень-вересень)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4800" b="1" dirty="0">
                <a:latin typeface="Times New Roman"/>
                <a:ea typeface="Calibri"/>
                <a:cs typeface="Times New Roman"/>
              </a:rPr>
              <a:t>4.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Скласти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календарні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плани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враховуючи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методичні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рекомендації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для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подальшого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користування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ними в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навчально-виховному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процесі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(Серпень) 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ru-RU" sz="4800" b="1" dirty="0">
                <a:latin typeface="Times New Roman"/>
                <a:ea typeface="Calibri"/>
                <a:cs typeface="Times New Roman"/>
              </a:rPr>
              <a:t>5.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Вчителям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природничо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 циклу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більше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працювати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над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впровадженням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інноваційних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технологій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навчання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при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викладанні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шкільних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дисциплін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Вчити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дітей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не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тільки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засобам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інформації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, а й самому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процесу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отримання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.(На протязі року).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uk-UA" sz="4800" b="1" dirty="0">
                <a:latin typeface="Times New Roman"/>
                <a:ea typeface="Calibri"/>
                <a:cs typeface="Times New Roman"/>
              </a:rPr>
              <a:t>6. Забезпечити системно-діяльнісний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підхіду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 роботі з обдарованими учнями; .(На протязі року)  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uk-UA" sz="4800" b="1" dirty="0">
                <a:latin typeface="Times New Roman"/>
                <a:ea typeface="Calibri"/>
                <a:cs typeface="Times New Roman"/>
              </a:rPr>
              <a:t>7. Брати участь у фахових конкурсах і освітянських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проєктах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; .(На протязі року)</a:t>
            </a:r>
            <a:endParaRPr lang="ru-RU" sz="4800" b="1" dirty="0">
              <a:ea typeface="Calibri"/>
              <a:cs typeface="Times New Roman"/>
            </a:endParaRPr>
          </a:p>
          <a:p>
            <a:pPr marL="180340" indent="-180340">
              <a:lnSpc>
                <a:spcPct val="106000"/>
              </a:lnSpc>
              <a:spcAft>
                <a:spcPts val="800"/>
              </a:spcAft>
            </a:pPr>
            <a:r>
              <a:rPr lang="uk-UA" sz="4800" b="1" dirty="0">
                <a:latin typeface="Times New Roman"/>
                <a:ea typeface="Calibri"/>
                <a:cs typeface="Times New Roman"/>
              </a:rPr>
              <a:t>    8. Пропагувати і поширювати досвід  вчителів у ЗМІ, в онлайн-спільнотах; • долучатися до Всеукраїнських </a:t>
            </a:r>
            <a:r>
              <a:rPr lang="uk-UA" sz="4800" dirty="0">
                <a:latin typeface="Times New Roman"/>
                <a:ea typeface="Calibri"/>
                <a:cs typeface="Times New Roman"/>
              </a:rPr>
              <a:t>та 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регіональних педагогічних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стартапів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хакатонів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стендапів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, інтернет-марафонів, </a:t>
            </a:r>
            <a:r>
              <a:rPr lang="uk-UA" sz="4800" b="1" dirty="0" err="1">
                <a:latin typeface="Times New Roman"/>
                <a:ea typeface="Calibri"/>
                <a:cs typeface="Times New Roman"/>
              </a:rPr>
              <a:t>вебінарів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, (не) конференцій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EdCamp</a:t>
            </a:r>
            <a:r>
              <a:rPr lang="uk-UA" sz="4800" b="1" dirty="0">
                <a:latin typeface="Times New Roman"/>
                <a:ea typeface="Calibri"/>
                <a:cs typeface="Times New Roman"/>
              </a:rPr>
              <a:t> тощо. .(На протязі року)</a:t>
            </a:r>
            <a:endParaRPr lang="ru-RU" sz="4800" b="1" dirty="0">
              <a:ea typeface="Calibri"/>
              <a:cs typeface="Times New Roman"/>
            </a:endParaRPr>
          </a:p>
          <a:p>
            <a:pPr indent="179705">
              <a:lnSpc>
                <a:spcPct val="106000"/>
              </a:lnSpc>
              <a:spcAft>
                <a:spcPts val="8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 indent="179705">
              <a:lnSpc>
                <a:spcPct val="106000"/>
              </a:lnSpc>
              <a:spcAft>
                <a:spcPts val="8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3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kailo\Desktop\изображение_viber_2023-08-24_07-20-59-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946">
            <a:off x="314999" y="3127076"/>
            <a:ext cx="4033673" cy="26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kailo\Desktop\изображение_viber_2023-08-24_07-21-00-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396044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kailo\Desktop\изображение_viber_2023-08-24_07-20-59-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290">
            <a:off x="4791517" y="2564904"/>
            <a:ext cx="37409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/>
                <a:ea typeface="Calibri"/>
              </a:rPr>
              <a:t>Засідання</a:t>
            </a:r>
            <a:r>
              <a:rPr lang="ru-RU" b="1" dirty="0" smtClean="0">
                <a:latin typeface="Times New Roman"/>
                <a:ea typeface="Calibri"/>
              </a:rPr>
              <a:t>  </a:t>
            </a:r>
            <a:r>
              <a:rPr lang="uk-UA" b="1" dirty="0" smtClean="0">
                <a:latin typeface="Times New Roman"/>
                <a:ea typeface="Calibri"/>
              </a:rPr>
              <a:t> </a:t>
            </a:r>
            <a:r>
              <a:rPr lang="uk-UA" b="1" dirty="0">
                <a:latin typeface="Times New Roman"/>
                <a:ea typeface="Calibri"/>
              </a:rPr>
              <a:t>ТПСПП  природничого </a:t>
            </a:r>
            <a:r>
              <a:rPr lang="uk-UA" b="1" dirty="0" smtClean="0">
                <a:latin typeface="Times New Roman"/>
                <a:ea typeface="Calibri"/>
              </a:rPr>
              <a:t>напрямку №2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824536" cy="5429200"/>
          </a:xfrm>
        </p:spPr>
        <p:txBody>
          <a:bodyPr>
            <a:normAutofit fontScale="55000" lnSpcReduction="20000"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Тема: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Розвиток  логічного мислення при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розв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’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язуванні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 практичних та           </a:t>
            </a:r>
            <a:r>
              <a:rPr lang="uk-UA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розрахункових задач.(</a:t>
            </a:r>
            <a:r>
              <a:rPr lang="uk-UA" sz="36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3600" b="1" i="1" dirty="0" err="1">
                <a:latin typeface="Times New Roman"/>
                <a:ea typeface="Times New Roman"/>
                <a:cs typeface="Times New Roman"/>
              </a:rPr>
              <a:t>Воркшоп</a:t>
            </a:r>
            <a:r>
              <a:rPr lang="uk-UA" sz="3600" b="1" i="1" dirty="0" smtClean="0">
                <a:latin typeface="Times New Roman"/>
                <a:ea typeface="Times New Roman"/>
                <a:cs typeface="Times New Roman"/>
              </a:rPr>
              <a:t>)</a:t>
            </a: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Порядок денний:</a:t>
            </a:r>
            <a:endParaRPr lang="ru-RU" sz="3600" b="1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     1.Розвиток логічного мислення при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розв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’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язуванні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хімічних  розрахункових  та    </a:t>
            </a:r>
            <a:endParaRPr lang="ru-RU" sz="3600" b="1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        практичних задач – майстер-клас (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Сумарюк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А.Д.) </a:t>
            </a:r>
            <a:endParaRPr lang="ru-RU" sz="3600" b="1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     2.Про підсумки участі учнів 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Чудейської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 ТГ у  ІІ етапі Всеукраїнських  </a:t>
            </a:r>
            <a:endParaRPr lang="ru-RU" sz="3600" b="1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        предметних олімпіад з біології, екології та хімії – інформація(</a:t>
            </a:r>
            <a:r>
              <a:rPr lang="uk-UA" sz="3600" b="1" dirty="0" err="1">
                <a:latin typeface="Times New Roman"/>
                <a:ea typeface="Calibri"/>
                <a:cs typeface="Times New Roman"/>
              </a:rPr>
              <a:t>Микайло</a:t>
            </a:r>
            <a:r>
              <a:rPr lang="uk-UA" sz="3600" b="1" dirty="0">
                <a:latin typeface="Times New Roman"/>
                <a:ea typeface="Calibri"/>
                <a:cs typeface="Times New Roman"/>
              </a:rPr>
              <a:t> О.В.)                </a:t>
            </a:r>
            <a:endParaRPr lang="ru-RU" sz="3600" b="1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3600" b="1" dirty="0">
                <a:latin typeface="Times New Roman"/>
                <a:ea typeface="Calibri"/>
                <a:cs typeface="Times New Roman"/>
              </a:rPr>
              <a:t>       3.Інше.</a:t>
            </a:r>
            <a:endParaRPr lang="ru-RU" sz="3600" b="1" dirty="0"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8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5429200"/>
          </a:xfrm>
        </p:spPr>
        <p:txBody>
          <a:bodyPr>
            <a:noAutofit/>
          </a:bodyPr>
          <a:lstStyle/>
          <a:p>
            <a:pPr indent="90170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МЕТОДИЧНІ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РЕКОМЕНДАЦІЇ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1.Сприяти формуванню в учнів знань про сутність  задач та їх розв’язування.(Постійно)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2.Відпрацювати вміння та навички розв’язування задач. (Постійно)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3.Ознайомити  з основними методами розв’язування задач: наслідування, спроб та помилок, поступового ускладнення та евристичних наставлянь. (Постійно)</a:t>
            </a:r>
            <a:endParaRPr lang="ru-RU" sz="1600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4. Навчити учнів складати та практично застосовувати план розв’язування задач,  аналізувати та виконувати схематичний запис як допоміжний елемент   розв’язування задачі. (Постійно)</a:t>
            </a:r>
            <a:endParaRPr lang="ru-RU" sz="1600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5.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Навчити створювати математичну та хімічну моделі задач. (Постійно)</a:t>
            </a:r>
            <a:endParaRPr lang="ru-RU" sz="1600" dirty="0">
              <a:ea typeface="Calibri"/>
              <a:cs typeface="Times New Roman"/>
            </a:endParaRPr>
          </a:p>
          <a:p>
            <a:pPr indent="90170">
              <a:spcAft>
                <a:spcPts val="0"/>
              </a:spcAft>
            </a:pPr>
            <a:r>
              <a:rPr lang="uk-UA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658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ikailo\Desktop\01723465f1b2201b369d3713bc73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kailo\Desktop\IMG_20231214_093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041">
            <a:off x="6150528" y="3603862"/>
            <a:ext cx="2619991" cy="32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kailo\Desktop\IMG_20231214_113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48" y="695558"/>
            <a:ext cx="2547568" cy="45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kailo\Desktop\IMG_20231214_093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623">
            <a:off x="5276881" y="237785"/>
            <a:ext cx="2904946" cy="34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kailo\Desktop\IMG_20231214_0932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2871">
            <a:off x="295986" y="1819782"/>
            <a:ext cx="2342103" cy="375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1911</Words>
  <Application>Microsoft Office PowerPoint</Application>
  <PresentationFormat>Экран (4:3)</PresentationFormat>
  <Paragraphs>544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Аналіз роботи ТППСП природничого напрямку  за 2023-2024 н.р.</vt:lpstr>
      <vt:lpstr>НАУКОВО- МЕТОДИЧНА ПРОБЛЕМА </vt:lpstr>
      <vt:lpstr>СКЛАД ТПСПП природничого напрямку </vt:lpstr>
      <vt:lpstr>НАУКОВО –МЕТОДИЧНІ ПРОБЛЕМИ НАД ЯКИМИ ПРАЦЮЮТЬ ВЧИТЕЛІ ПРИРОДНИЧОГО НАПРЯМКУ</vt:lpstr>
      <vt:lpstr>Тематика  засідань ТПСПП   природничого напрямку     </vt:lpstr>
      <vt:lpstr>Засідання   ТПСПП  природничого напрямку №1</vt:lpstr>
      <vt:lpstr>Презентация PowerPoint</vt:lpstr>
      <vt:lpstr>Засідання   ТПСПП  природничого напрямку №2</vt:lpstr>
      <vt:lpstr>Презентация PowerPoint</vt:lpstr>
      <vt:lpstr>Засідання   ТПСПП  природничого напрямку №3</vt:lpstr>
      <vt:lpstr>Презентация PowerPoint</vt:lpstr>
      <vt:lpstr>Засідання   ТПСПП  природничого напрямку №4</vt:lpstr>
      <vt:lpstr>ІІ етап Всеукраїнських учнівських олімпіад з  навчальних предметів</vt:lpstr>
      <vt:lpstr>Результати ІІ етапу оліміади з біології</vt:lpstr>
      <vt:lpstr>Заявка</vt:lpstr>
      <vt:lpstr>Результати ІІ етапу олімпіади з хімії</vt:lpstr>
      <vt:lpstr>Презентация PowerPoint</vt:lpstr>
      <vt:lpstr>Тиждень природничих наук  (15.04 -19.04.2024)</vt:lpstr>
      <vt:lpstr>Тиждень природничих наук</vt:lpstr>
      <vt:lpstr>Тиждень природничих наук</vt:lpstr>
      <vt:lpstr>Тиждень природничих наук</vt:lpstr>
      <vt:lpstr>Атестація педпрацівників</vt:lpstr>
      <vt:lpstr>Результати атестації</vt:lpstr>
      <vt:lpstr>Завдання ТПСПП природничого напрямку на 2024-2025 н.р.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Mikailo</dc:creator>
  <cp:lastModifiedBy>Mikailo</cp:lastModifiedBy>
  <cp:revision>47</cp:revision>
  <dcterms:created xsi:type="dcterms:W3CDTF">2024-06-30T10:53:27Z</dcterms:created>
  <dcterms:modified xsi:type="dcterms:W3CDTF">2024-08-22T19:12:50Z</dcterms:modified>
</cp:coreProperties>
</file>